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66" r:id="rId3"/>
    <p:sldId id="318" r:id="rId4"/>
    <p:sldId id="319" r:id="rId5"/>
    <p:sldId id="316" r:id="rId6"/>
    <p:sldId id="320" r:id="rId7"/>
    <p:sldId id="317" r:id="rId8"/>
    <p:sldId id="321" r:id="rId9"/>
    <p:sldId id="322" r:id="rId10"/>
    <p:sldId id="323" r:id="rId11"/>
    <p:sldId id="324" r:id="rId12"/>
    <p:sldId id="325" r:id="rId13"/>
    <p:sldId id="326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A4A3A4"/>
          </p15:clr>
        </p15:guide>
        <p15:guide id="2" orient="horz" pos="2104">
          <p15:clr>
            <a:srgbClr val="A4A3A4"/>
          </p15:clr>
        </p15:guide>
        <p15:guide id="3" pos="4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74" y="102"/>
      </p:cViewPr>
      <p:guideLst>
        <p:guide orient="horz" pos="504"/>
        <p:guide orient="horz" pos="2104"/>
        <p:guide pos="4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DE89-9C3F-7940-A41C-35B74F9C7A4A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F83FB-AE21-C24E-BB17-00DC8E4A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F07D-4B94-EB40-972C-DA7621A18232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B074-E66A-6C4C-8362-3516FB6F6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 ppt-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949" y="1642085"/>
            <a:ext cx="73917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2157"/>
                </a:solidFill>
                <a:latin typeface="Arial" charset="0"/>
                <a:cs typeface="Arial" charset="0"/>
              </a:rPr>
              <a:t>Engineering Training Subsidy Scheme</a:t>
            </a:r>
            <a:r>
              <a:rPr lang="zh-TW" altLang="en-US" sz="2400" b="1" dirty="0" smtClean="0">
                <a:solidFill>
                  <a:srgbClr val="002157"/>
                </a:solidFill>
                <a:latin typeface="Arial" charset="0"/>
                <a:cs typeface="Arial" charset="0"/>
              </a:rPr>
              <a:t> </a:t>
            </a:r>
            <a:r>
              <a:rPr lang="en-US" altLang="zh-TW" sz="2400" b="1" dirty="0" smtClean="0">
                <a:solidFill>
                  <a:srgbClr val="002157"/>
                </a:solidFill>
                <a:latin typeface="Arial" charset="0"/>
                <a:cs typeface="Arial" charset="0"/>
              </a:rPr>
              <a:t>(ETSS)</a:t>
            </a:r>
          </a:p>
          <a:p>
            <a:r>
              <a:rPr lang="zh-TW" altLang="en-US" sz="4800" b="1" dirty="0" smtClean="0">
                <a:solidFill>
                  <a:srgbClr val="002157"/>
                </a:solidFill>
                <a:latin typeface="DFHeiHK-W5" pitchFamily="34" charset="-120"/>
                <a:ea typeface="DFHeiHK-W5" pitchFamily="34" charset="-120"/>
                <a:cs typeface="Arial" charset="0"/>
              </a:rPr>
              <a:t>工程專才資助計劃 </a:t>
            </a:r>
            <a:r>
              <a:rPr lang="en-US" altLang="zh-TW" sz="4800" b="1" dirty="0" smtClean="0">
                <a:solidFill>
                  <a:srgbClr val="002157"/>
                </a:solidFill>
                <a:latin typeface="DFHeiHK-W5" pitchFamily="34" charset="-120"/>
                <a:ea typeface="DFHeiHK-W5" pitchFamily="34" charset="-120"/>
                <a:cs typeface="Arial" charset="0"/>
              </a:rPr>
              <a:t>(ETSS)</a:t>
            </a:r>
            <a:endParaRPr lang="en-US" altLang="zh-TW" sz="4800" b="1" dirty="0">
              <a:solidFill>
                <a:srgbClr val="002157"/>
              </a:solidFill>
              <a:latin typeface="DFHeiHK-W5" pitchFamily="34" charset="-120"/>
              <a:ea typeface="DFHeiHK-W5" pitchFamily="34" charset="-120"/>
              <a:cs typeface="Arial" charset="0"/>
            </a:endParaRPr>
          </a:p>
          <a:p>
            <a:pPr lvl="0"/>
            <a:endParaRPr lang="en-US" altLang="zh-TW" sz="3600" b="1" dirty="0">
              <a:solidFill>
                <a:srgbClr val="002157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21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131" y="1493909"/>
            <a:ext cx="8839200" cy="37600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r>
              <a:rPr lang="zh-TW" altLang="en-US" dirty="0" smtClean="0"/>
              <a:t>為</a:t>
            </a:r>
            <a:r>
              <a:rPr lang="zh-TW" altLang="en-US" dirty="0"/>
              <a:t>使資助金額能直接存入申請人銀行户口，請儘量</a:t>
            </a:r>
            <a:r>
              <a:rPr lang="zh-TW" altLang="en-US" dirty="0" smtClean="0"/>
              <a:t>提供以下銀行</a:t>
            </a:r>
            <a:r>
              <a:rPr lang="zh-TW" altLang="en-US" dirty="0"/>
              <a:t>帳戶資料作退還資助金額之用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-</a:t>
            </a:r>
            <a:r>
              <a:rPr lang="zh-TW" altLang="en-US" dirty="0" smtClean="0"/>
              <a:t>    滙</a:t>
            </a:r>
            <a:r>
              <a:rPr lang="zh-TW" altLang="en-US" dirty="0"/>
              <a:t>豐</a:t>
            </a:r>
            <a:r>
              <a:rPr lang="zh-TW" altLang="en-US" dirty="0" smtClean="0"/>
              <a:t>銀行</a:t>
            </a:r>
            <a:endParaRPr lang="en-US" altLang="zh-TW" dirty="0" smtClean="0"/>
          </a:p>
          <a:p>
            <a:pPr marL="457200" indent="-457200">
              <a:buFontTx/>
              <a:buChar char="-"/>
            </a:pPr>
            <a:r>
              <a:rPr lang="zh-TW" altLang="en-US" dirty="0" smtClean="0"/>
              <a:t>恒</a:t>
            </a:r>
            <a:r>
              <a:rPr lang="zh-TW" altLang="en-US" dirty="0"/>
              <a:t>生</a:t>
            </a:r>
            <a:r>
              <a:rPr lang="zh-TW" altLang="en-US" dirty="0" smtClean="0"/>
              <a:t>銀行</a:t>
            </a:r>
            <a:endParaRPr lang="en-US" altLang="zh-TW" dirty="0" smtClean="0"/>
          </a:p>
          <a:p>
            <a:pPr marL="457200" indent="-457200">
              <a:buFontTx/>
              <a:buChar char="-"/>
            </a:pPr>
            <a:r>
              <a:rPr lang="zh-TW" altLang="en-US" dirty="0" smtClean="0"/>
              <a:t>中國銀行</a:t>
            </a:r>
            <a:r>
              <a:rPr lang="en-US" altLang="zh-TW" dirty="0"/>
              <a:t>(</a:t>
            </a:r>
            <a:r>
              <a:rPr lang="zh-TW" altLang="en-US" dirty="0"/>
              <a:t>香港</a:t>
            </a:r>
            <a:r>
              <a:rPr lang="en-US" altLang="zh-TW" dirty="0"/>
              <a:t>)</a:t>
            </a:r>
            <a:r>
              <a:rPr lang="zh-TW" altLang="en-US" dirty="0" smtClean="0"/>
              <a:t>有限公司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21710" y="582469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網上申請注意事項</a:t>
            </a:r>
            <a:endParaRPr lang="zh-TW" altLang="en-US" sz="3600" b="1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05518" y="1901384"/>
            <a:ext cx="2843194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75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1994" y="1485200"/>
            <a:ext cx="5875559" cy="37600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填寫銀行</a:t>
            </a:r>
            <a:r>
              <a:rPr lang="zh-TW" altLang="en-US" dirty="0"/>
              <a:t>帳戶</a:t>
            </a:r>
            <a:r>
              <a:rPr lang="zh-TW" altLang="en-US" dirty="0" smtClean="0"/>
              <a:t>資料時，可參考在網上申請表的圖片，以確保銀行帳戶資料</a:t>
            </a:r>
            <a:r>
              <a:rPr lang="zh-TW" altLang="en-US" dirty="0"/>
              <a:t>無誤。</a:t>
            </a: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91379" y="526610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網上申請注意事項</a:t>
            </a:r>
            <a:endParaRPr lang="zh-TW" altLang="en-US" sz="3600" b="1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05518" y="1901384"/>
            <a:ext cx="2843194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40" y="1271061"/>
            <a:ext cx="2668276" cy="4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6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68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976" y="1434253"/>
            <a:ext cx="8584223" cy="37600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r>
              <a:rPr lang="zh-TW" altLang="en-US" dirty="0" smtClean="0"/>
              <a:t>申請人可登入</a:t>
            </a:r>
            <a:r>
              <a:rPr lang="en-US" altLang="zh-TW" dirty="0" err="1" smtClean="0"/>
              <a:t>Myportal</a:t>
            </a:r>
            <a:r>
              <a:rPr lang="zh-TW" altLang="en-US" dirty="0" smtClean="0"/>
              <a:t>查詢有關發還學費的詳細紀錄，包括每個學科退還金額及於戶口的餘額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8378" y="284474"/>
            <a:ext cx="793350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工程專才進修資助計劃發還學費查詢</a:t>
            </a:r>
            <a:endParaRPr lang="zh-TW" altLang="en-US" sz="3600" b="1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  <p:pic>
        <p:nvPicPr>
          <p:cNvPr id="9" name="Picture 4" descr="C:\Users\abelli\Desktop\SSO\HD_student\0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 t="714" r="7276" b="15762"/>
          <a:stretch/>
        </p:blipFill>
        <p:spPr bwMode="auto">
          <a:xfrm>
            <a:off x="1581679" y="2683981"/>
            <a:ext cx="5930815" cy="3793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 flipH="1">
            <a:off x="4384767" y="2683981"/>
            <a:ext cx="666205" cy="738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7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51" y="1485200"/>
            <a:ext cx="5931838" cy="37600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endParaRPr lang="en-US" altLang="zh-TW" dirty="0" smtClean="0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41551" y="561445"/>
            <a:ext cx="753084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>
                <a:latin typeface="DFHeiHK-W5" pitchFamily="34" charset="-120"/>
                <a:ea typeface="DFHeiHK-W5" pitchFamily="34" charset="-120"/>
                <a:cs typeface="Arial" charset="0"/>
              </a:rPr>
              <a:t>工程專才進修資助計劃發還學費查詢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05518" y="1901384"/>
            <a:ext cx="2843194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pic>
        <p:nvPicPr>
          <p:cNvPr id="10" name="Picture 5" descr="C:\Users\abelli\Desktop\SSO\HD_student\0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45" y="1597381"/>
            <a:ext cx="6696710" cy="467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489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018-151x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 descr="ppt background-02 copyX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100"/>
            <a:ext cx="9144000" cy="1866900"/>
          </a:xfrm>
          <a:prstGeom prst="rect">
            <a:avLst/>
          </a:prstGeom>
        </p:spPr>
      </p:pic>
      <p:pic>
        <p:nvPicPr>
          <p:cNvPr id="2" name="Picture 1" descr="for ppt template (4-3)-1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2300382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5671308" y="5910667"/>
            <a:ext cx="721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新細明體" charset="0"/>
                <a:cs typeface="Arial" charset="0"/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936219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由</a:t>
            </a:r>
            <a:r>
              <a:rPr lang="en-US" altLang="zh-TW" dirty="0">
                <a:latin typeface="DFHeiHK-W5" pitchFamily="34" charset="-120"/>
                <a:ea typeface="DFHeiHK-W5" pitchFamily="34" charset="-120"/>
              </a:rPr>
              <a:t>2016/17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學年起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，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香港政府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向就讀</a:t>
            </a:r>
            <a:r>
              <a:rPr lang="en-US" altLang="zh-TW" dirty="0" smtClean="0">
                <a:latin typeface="DFHeiHK-W5" pitchFamily="34" charset="-120"/>
                <a:ea typeface="DFHeiHK-W5" pitchFamily="34" charset="-120"/>
              </a:rPr>
              <a:t>VTC</a:t>
            </a:r>
            <a:r>
              <a:rPr lang="zh-TW" altLang="en-US" b="1" u="sng" dirty="0" smtClean="0">
                <a:latin typeface="DFHeiHK-W5" pitchFamily="34" charset="-120"/>
                <a:ea typeface="DFHeiHK-W5" pitchFamily="34" charset="-120"/>
              </a:rPr>
              <a:t>指定</a:t>
            </a:r>
            <a:r>
              <a:rPr lang="zh-TW" altLang="en-US" b="1" u="sng" dirty="0">
                <a:latin typeface="DFHeiHK-W5" pitchFamily="34" charset="-120"/>
                <a:ea typeface="DFHeiHK-W5" pitchFamily="34" charset="-120"/>
              </a:rPr>
              <a:t>兼讀制專業課程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的人士提供學費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資助</a:t>
            </a:r>
            <a:r>
              <a:rPr lang="zh-TW" altLang="zh-HK" dirty="0"/>
              <a:t>，</a:t>
            </a:r>
            <a:r>
              <a:rPr lang="zh-TW" altLang="zh-HK" dirty="0">
                <a:latin typeface="DFHeiHK-W5" pitchFamily="34" charset="-120"/>
                <a:ea typeface="DFHeiHK-W5" pitchFamily="34" charset="-120"/>
              </a:rPr>
              <a:t>為期三年</a:t>
            </a:r>
            <a:endParaRPr lang="en-US" altLang="zh-TW" dirty="0">
              <a:latin typeface="DFHeiHK-W5" pitchFamily="34" charset="-120"/>
              <a:ea typeface="DFHeiHK-W5" pitchFamily="34" charset="-12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涵蓋“建築及城市規劃”或“工程及科技 ”</a:t>
            </a:r>
            <a:endParaRPr lang="en-US" altLang="zh-HK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TW" sz="3600" b="1" dirty="0" smtClean="0">
                <a:latin typeface="Arial" charset="0"/>
                <a:cs typeface="Arial" charset="0"/>
              </a:rPr>
              <a:t>ETSS</a:t>
            </a:r>
            <a:r>
              <a:rPr lang="zh-TW" altLang="en-US" sz="3600" b="1" dirty="0" smtClean="0">
                <a:latin typeface="Arial" charset="0"/>
                <a:cs typeface="Arial" charset="0"/>
              </a:rPr>
              <a:t> </a:t>
            </a: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簡</a:t>
            </a:r>
            <a:r>
              <a:rPr lang="zh-TW" altLang="en-US" sz="3600" b="1" dirty="0">
                <a:latin typeface="DFHeiHK-W5" pitchFamily="34" charset="-120"/>
                <a:ea typeface="DFHeiHK-W5" pitchFamily="34" charset="-120"/>
                <a:cs typeface="Arial" charset="0"/>
              </a:rPr>
              <a:t>介</a:t>
            </a:r>
            <a:r>
              <a:rPr lang="zh-TW" altLang="en-US" sz="3600" b="1" dirty="0" smtClean="0">
                <a:latin typeface="Arial" charset="0"/>
                <a:cs typeface="Arial" charset="0"/>
              </a:rPr>
              <a:t> </a:t>
            </a:r>
            <a:endParaRPr lang="en-US" altLang="zh-TW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54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936219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申請人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可獲退還合資格課程</a:t>
            </a:r>
            <a:r>
              <a:rPr lang="en-US" altLang="zh-TW" b="1" u="sng" dirty="0">
                <a:latin typeface="DFHeiHK-W5" pitchFamily="34" charset="-120"/>
                <a:ea typeface="DFHeiHK-W5" pitchFamily="34" charset="-120"/>
              </a:rPr>
              <a:t>60%</a:t>
            </a:r>
            <a:r>
              <a:rPr lang="zh-TW" altLang="en-US" b="1" u="sng" dirty="0">
                <a:latin typeface="DFHeiHK-W5" pitchFamily="34" charset="-120"/>
                <a:ea typeface="DFHeiHK-W5" pitchFamily="34" charset="-120"/>
              </a:rPr>
              <a:t>的學費，上限為每人</a:t>
            </a:r>
            <a:r>
              <a:rPr lang="en-US" altLang="zh-TW" b="1" u="sng" dirty="0">
                <a:latin typeface="DFHeiHK-W5" pitchFamily="34" charset="-120"/>
                <a:ea typeface="DFHeiHK-W5" pitchFamily="34" charset="-120"/>
              </a:rPr>
              <a:t>45,000</a:t>
            </a:r>
            <a:r>
              <a:rPr lang="zh-TW" altLang="en-US" b="1" u="sng" dirty="0" smtClean="0">
                <a:latin typeface="DFHeiHK-W5" pitchFamily="34" charset="-120"/>
                <a:ea typeface="DFHeiHK-W5" pitchFamily="34" charset="-120"/>
              </a:rPr>
              <a:t>元</a:t>
            </a:r>
            <a:endParaRPr lang="en-US" altLang="zh-TW" b="1" u="sng" dirty="0" smtClean="0">
              <a:latin typeface="DFHeiHK-W5" pitchFamily="34" charset="-120"/>
              <a:ea typeface="DFHeiHK-W5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申請人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最多可申請退還</a:t>
            </a:r>
            <a:r>
              <a:rPr lang="zh-TW" altLang="en-US" b="1" u="sng" dirty="0">
                <a:latin typeface="DFHeiHK-W5" pitchFamily="34" charset="-120"/>
                <a:ea typeface="DFHeiHK-W5" pitchFamily="34" charset="-120"/>
              </a:rPr>
              <a:t>兩個課程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的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學費</a:t>
            </a: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資助金額</a:t>
            </a:r>
            <a:endParaRPr lang="en-US" altLang="zh-TW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2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616911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飛機維修工程高級文憑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汽車工程文憑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屋宇裝備工程學文憑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建築學文憑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土木工程文憑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電機工程文憑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</a:t>
            </a:r>
            <a:r>
              <a:rPr lang="zh-TW" altLang="zh-HK" sz="2600" dirty="0" smtClean="0">
                <a:latin typeface="DFHeiHK-W5" pitchFamily="34" charset="-120"/>
                <a:ea typeface="DFHeiHK-W5" pitchFamily="34" charset="-120"/>
              </a:rPr>
              <a:t>文憑</a:t>
            </a:r>
            <a:endParaRPr lang="en-US" altLang="zh-TW" sz="2600" dirty="0" smtClean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電子及通訊工程</a:t>
            </a:r>
            <a:r>
              <a:rPr lang="zh-TW" altLang="zh-HK" sz="2600" dirty="0" smtClean="0">
                <a:latin typeface="DFHeiHK-W5" pitchFamily="34" charset="-120"/>
                <a:ea typeface="DFHeiHK-W5" pitchFamily="34" charset="-120"/>
              </a:rPr>
              <a:t>文憑</a:t>
            </a:r>
            <a:r>
              <a:rPr lang="en-US" altLang="zh-HK" sz="2600" dirty="0" smtClean="0">
                <a:latin typeface="DFHeiHK-W5" pitchFamily="34" charset="-120"/>
                <a:ea typeface="DFHeiHK-W5" pitchFamily="34" charset="-120"/>
              </a:rPr>
              <a:t> 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 smtClean="0">
                <a:latin typeface="DFHeiHK-W5" pitchFamily="34" charset="-120"/>
                <a:ea typeface="DFHeiHK-W5" pitchFamily="34" charset="-120"/>
              </a:rPr>
              <a:t>機械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工程學文憑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測量學文憑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</a:t>
            </a:r>
            <a:r>
              <a:rPr lang="zh-TW" altLang="zh-HK" sz="2600" dirty="0" smtClean="0">
                <a:latin typeface="DFHeiHK-W5" pitchFamily="34" charset="-120"/>
                <a:ea typeface="DFHeiHK-W5" pitchFamily="34" charset="-120"/>
              </a:rPr>
              <a:t>文憑</a:t>
            </a:r>
            <a:endParaRPr lang="en-US" altLang="zh-TW" sz="2600" dirty="0" smtClean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HK" altLang="en-US" sz="2600" dirty="0">
                <a:latin typeface="DFHeiHK-W5" pitchFamily="34" charset="-120"/>
                <a:ea typeface="DFHeiHK-W5" pitchFamily="34" charset="-120"/>
              </a:rPr>
              <a:t>檢測及認證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文憑</a:t>
            </a:r>
            <a:r>
              <a:rPr lang="en-US" altLang="zh-HK" sz="2600" dirty="0">
                <a:latin typeface="DFHeiHK-W5" pitchFamily="34" charset="-120"/>
                <a:ea typeface="DFHeiHK-W5" pitchFamily="34" charset="-120"/>
              </a:rPr>
              <a:t> / 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高級文憑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 smtClean="0">
                <a:latin typeface="DFHeiHK-W5" pitchFamily="34" charset="-120"/>
                <a:ea typeface="DFHeiHK-W5" pitchFamily="34" charset="-120"/>
              </a:rPr>
              <a:t>屋宇</a:t>
            </a: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設備與水務工程專業文憑</a:t>
            </a:r>
            <a:endParaRPr lang="en-US" altLang="zh-TW" sz="2600" dirty="0">
              <a:latin typeface="DFHeiHK-W5" pitchFamily="34" charset="-120"/>
              <a:ea typeface="DFHeiHK-W5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2600" dirty="0">
                <a:latin typeface="DFHeiHK-W5" pitchFamily="34" charset="-120"/>
                <a:ea typeface="DFHeiHK-W5" pitchFamily="34" charset="-120"/>
              </a:rPr>
              <a:t>園藝及園境管理專業</a:t>
            </a:r>
            <a:r>
              <a:rPr lang="zh-TW" altLang="zh-HK" sz="2600" dirty="0" smtClean="0">
                <a:latin typeface="DFHeiHK-W5" pitchFamily="34" charset="-120"/>
                <a:ea typeface="DFHeiHK-W5" pitchFamily="34" charset="-120"/>
              </a:rPr>
              <a:t>文憑</a:t>
            </a:r>
            <a:endParaRPr lang="en-US" altLang="zh-HK" sz="2600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TW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IVE HD/</a:t>
            </a: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 </a:t>
            </a:r>
            <a:r>
              <a:rPr lang="en-US" altLang="zh-TW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THEi PD</a:t>
            </a: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課程</a:t>
            </a:r>
            <a:endParaRPr lang="en-US" altLang="zh-TW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85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936219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HK" altLang="en-US" sz="2800" dirty="0" smtClean="0">
                <a:latin typeface="DFHeiHK-W5" pitchFamily="34" charset="-120"/>
                <a:ea typeface="DFHeiHK-W5" pitchFamily="34" charset="-120"/>
              </a:rPr>
              <a:t>可</a:t>
            </a:r>
            <a:r>
              <a:rPr lang="zh-HK" altLang="en-US" sz="2800" dirty="0">
                <a:latin typeface="DFHeiHK-W5" pitchFamily="34" charset="-120"/>
                <a:ea typeface="DFHeiHK-W5" pitchFamily="34" charset="-120"/>
              </a:rPr>
              <a:t>合法於香港受僱的香港居民；</a:t>
            </a:r>
            <a:r>
              <a:rPr lang="zh-HK" altLang="en-US" sz="2800" dirty="0" smtClean="0">
                <a:latin typeface="DFHeiHK-W5" pitchFamily="34" charset="-120"/>
                <a:ea typeface="DFHeiHK-W5" pitchFamily="34" charset="-120"/>
              </a:rPr>
              <a:t>以及</a:t>
            </a:r>
            <a:endParaRPr lang="en-US" altLang="zh-HK" sz="2800" dirty="0" smtClean="0">
              <a:latin typeface="DFHeiHK-W5" pitchFamily="34" charset="-120"/>
              <a:ea typeface="DFHeiHK-W5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DFHeiHK-W5" pitchFamily="34" charset="-120"/>
                <a:ea typeface="DFHeiHK-W5" pitchFamily="34" charset="-120"/>
              </a:rPr>
              <a:t>首次成功入讀</a:t>
            </a:r>
            <a:r>
              <a:rPr lang="zh-TW" altLang="en-US" sz="2800" dirty="0" smtClean="0">
                <a:latin typeface="DFHeiHK-W5" pitchFamily="34" charset="-120"/>
                <a:ea typeface="DFHeiHK-W5" pitchFamily="34" charset="-120"/>
              </a:rPr>
              <a:t>由</a:t>
            </a:r>
            <a:r>
              <a:rPr lang="en-US" altLang="zh-TW" sz="2800" dirty="0" smtClean="0">
                <a:latin typeface="DFHeiHK-W5" pitchFamily="34" charset="-120"/>
                <a:ea typeface="DFHeiHK-W5" pitchFamily="34" charset="-120"/>
              </a:rPr>
              <a:t>VTC</a:t>
            </a:r>
            <a:r>
              <a:rPr lang="zh-TW" altLang="en-US" sz="2800" dirty="0" smtClean="0">
                <a:latin typeface="DFHeiHK-W5" pitchFamily="34" charset="-120"/>
                <a:ea typeface="DFHeiHK-W5" pitchFamily="34" charset="-120"/>
              </a:rPr>
              <a:t>提供</a:t>
            </a:r>
            <a:r>
              <a:rPr lang="zh-TW" altLang="en-US" sz="2800" dirty="0">
                <a:latin typeface="DFHeiHK-W5" pitchFamily="34" charset="-120"/>
                <a:ea typeface="DFHeiHK-W5" pitchFamily="34" charset="-120"/>
              </a:rPr>
              <a:t>的相關自資兼讀制課程；所入讀的課程應－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經香港學術及職業資歷評審局評定屬資歷架構</a:t>
            </a:r>
            <a:r>
              <a:rPr lang="zh-TW" altLang="en-US" b="1" dirty="0">
                <a:latin typeface="DFHeiHK-W5" pitchFamily="34" charset="-120"/>
                <a:ea typeface="DFHeiHK-W5" pitchFamily="34" charset="-120"/>
              </a:rPr>
              <a:t>第三至第五級別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，不包括副學士學位及學士學位課程；以及</a:t>
            </a:r>
            <a:endParaRPr lang="en-US" altLang="zh-TW" dirty="0">
              <a:latin typeface="DFHeiHK-W5" pitchFamily="34" charset="-120"/>
              <a:ea typeface="DFHeiHK-W5" pitchFamily="34" charset="-120"/>
            </a:endParaRP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在香港資歷名冊的學習／培訓範疇下屬“建築及城市規劃”或“工程及科技 ”</a:t>
            </a: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類別</a:t>
            </a:r>
            <a:endParaRPr lang="en-US" altLang="zh-HK" dirty="0" smtClean="0">
              <a:latin typeface="DFHeiHK-W5" pitchFamily="34" charset="-120"/>
              <a:ea typeface="DFHeiHK-W5" pitchFamily="34" charset="-120"/>
            </a:endParaRP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申請資格</a:t>
            </a:r>
            <a:endParaRPr lang="en-US" altLang="zh-TW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9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936219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zh-TW" altLang="zh-HK" sz="2800" dirty="0">
                <a:latin typeface="DFHeiHK-W5" pitchFamily="34" charset="-120"/>
                <a:ea typeface="DFHeiHK-W5" pitchFamily="34" charset="-120"/>
              </a:rPr>
              <a:t>從未就同一項課程申請或獲得任何政府或僱主的補助或</a:t>
            </a:r>
            <a:r>
              <a:rPr lang="zh-TW" altLang="zh-HK" sz="2800" dirty="0" smtClean="0">
                <a:latin typeface="DFHeiHK-W5" pitchFamily="34" charset="-120"/>
                <a:ea typeface="DFHeiHK-W5" pitchFamily="34" charset="-120"/>
              </a:rPr>
              <a:t>資助</a:t>
            </a:r>
            <a:endParaRPr lang="en-US" altLang="zh-TW" sz="2800" dirty="0" smtClean="0">
              <a:latin typeface="DFHeiHK-W5" pitchFamily="34" charset="-120"/>
              <a:ea typeface="DFHeiHK-W5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HK" sz="2800" dirty="0" smtClean="0">
                <a:latin typeface="DFHeiHK-W5" pitchFamily="34" charset="-120"/>
                <a:ea typeface="DFHeiHK-W5" pitchFamily="34" charset="-120"/>
              </a:rPr>
              <a:t>例如「</a:t>
            </a:r>
            <a:r>
              <a:rPr lang="zh-TW" altLang="zh-HK" sz="2800" dirty="0">
                <a:latin typeface="DFHeiHK-W5" pitchFamily="34" charset="-120"/>
                <a:ea typeface="DFHeiHK-W5" pitchFamily="34" charset="-120"/>
              </a:rPr>
              <a:t>持續進修基金」或「擴展的免入息審查貸款計劃</a:t>
            </a:r>
            <a:r>
              <a:rPr lang="zh-TW" altLang="zh-HK" sz="2800" dirty="0" smtClean="0">
                <a:latin typeface="DFHeiHK-W5" pitchFamily="34" charset="-120"/>
                <a:ea typeface="DFHeiHK-W5" pitchFamily="34" charset="-120"/>
              </a:rPr>
              <a:t>」</a:t>
            </a:r>
            <a:r>
              <a:rPr lang="zh-TW" altLang="zh-HK" sz="2800" dirty="0">
                <a:latin typeface="DFHeiHK-W5" pitchFamily="34" charset="-120"/>
                <a:ea typeface="DFHeiHK-W5" pitchFamily="34" charset="-120"/>
              </a:rPr>
              <a:t>或</a:t>
            </a:r>
            <a:r>
              <a:rPr lang="zh-TW" altLang="zh-HK" sz="2800" dirty="0" smtClean="0">
                <a:latin typeface="DFHeiHK-W5" pitchFamily="34" charset="-120"/>
                <a:ea typeface="DFHeiHK-W5" pitchFamily="34" charset="-120"/>
              </a:rPr>
              <a:t>「</a:t>
            </a:r>
            <a:r>
              <a:rPr lang="zh-TW" altLang="zh-HK" sz="2800" dirty="0">
                <a:latin typeface="DFHeiHK-W5" pitchFamily="34" charset="-120"/>
                <a:ea typeface="DFHeiHK-W5" pitchFamily="34" charset="-120"/>
              </a:rPr>
              <a:t>新科技培訓計劃」或「海運及空運人才培訓基金」</a:t>
            </a:r>
            <a:r>
              <a:rPr lang="zh-TW" altLang="zh-HK" sz="2800" dirty="0" smtClean="0">
                <a:latin typeface="DFHeiHK-W5" pitchFamily="34" charset="-120"/>
                <a:ea typeface="DFHeiHK-W5" pitchFamily="34" charset="-120"/>
              </a:rPr>
              <a:t>等</a:t>
            </a:r>
            <a:endParaRPr lang="en-US" altLang="zh-TW" sz="2800" dirty="0" smtClean="0">
              <a:latin typeface="DFHeiHK-W5" pitchFamily="34" charset="-120"/>
              <a:ea typeface="DFHeiHK-W5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DFHeiHK-W5" pitchFamily="34" charset="-120"/>
                <a:ea typeface="DFHeiHK-W5" pitchFamily="34" charset="-120"/>
              </a:rPr>
              <a:t>不包括學徒</a:t>
            </a:r>
            <a:endParaRPr lang="en-US" altLang="zh-HK" sz="2800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申請資格</a:t>
            </a:r>
            <a:endParaRPr lang="en-US" altLang="zh-TW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40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936219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學費資助會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分期於申請人圓滿修畢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一個學期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的課程後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退還</a:t>
            </a:r>
            <a:endParaRPr lang="en-US" altLang="zh-TW" dirty="0" smtClean="0">
              <a:latin typeface="DFHeiHK-W5" pitchFamily="34" charset="-120"/>
              <a:ea typeface="DFHeiHK-W5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發還的款項於</a:t>
            </a:r>
            <a:r>
              <a:rPr lang="zh-TW" altLang="en-US" b="1" u="sng" dirty="0">
                <a:latin typeface="DFHeiHK-W5" pitchFamily="34" charset="-120"/>
                <a:ea typeface="DFHeiHK-W5" pitchFamily="34" charset="-120"/>
              </a:rPr>
              <a:t>每年四月、八月及十月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發放，一般會直接存入成功申請人指定接收款項的銀行</a:t>
            </a:r>
            <a:r>
              <a:rPr lang="zh-TW" altLang="en-US" dirty="0" smtClean="0">
                <a:latin typeface="DFHeiHK-W5" pitchFamily="34" charset="-120"/>
                <a:ea typeface="DFHeiHK-W5" pitchFamily="34" charset="-120"/>
              </a:rPr>
              <a:t>戶口</a:t>
            </a:r>
            <a:endParaRPr lang="en-US" altLang="zh-TW" dirty="0">
              <a:latin typeface="DFHeiHK-W5" pitchFamily="34" charset="-120"/>
              <a:ea typeface="DFHeiHK-W5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按</a:t>
            </a:r>
            <a:r>
              <a:rPr lang="zh-TW" altLang="en-US" b="1" u="sng" dirty="0">
                <a:latin typeface="DFHeiHK-W5" pitchFamily="34" charset="-120"/>
                <a:ea typeface="DFHeiHK-W5" pitchFamily="34" charset="-120"/>
              </a:rPr>
              <a:t>先到先得</a:t>
            </a: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的方式提</a:t>
            </a:r>
            <a:r>
              <a:rPr lang="zh-HK" altLang="en-US" dirty="0">
                <a:latin typeface="DFHeiHK-W5" pitchFamily="34" charset="-120"/>
                <a:ea typeface="DFHeiHK-W5" pitchFamily="34" charset="-120"/>
              </a:rPr>
              <a:t>供資助</a:t>
            </a:r>
            <a:endParaRPr lang="en-US" altLang="zh-HK" dirty="0">
              <a:latin typeface="DFHeiHK-W5" pitchFamily="34" charset="-120"/>
              <a:ea typeface="DFHeiHK-W5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資助</a:t>
            </a:r>
            <a:r>
              <a:rPr lang="zh-TW" altLang="en-US" sz="3600" b="1" dirty="0">
                <a:latin typeface="DFHeiHK-W5" pitchFamily="34" charset="-120"/>
                <a:ea typeface="DFHeiHK-W5" pitchFamily="34" charset="-120"/>
                <a:cs typeface="Arial" charset="0"/>
              </a:rPr>
              <a:t>金額及發放</a:t>
            </a: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安排</a:t>
            </a:r>
            <a:endParaRPr lang="zh-TW" altLang="en-US" sz="3600" b="1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16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762051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第一</a:t>
            </a:r>
            <a:r>
              <a:rPr lang="zh-HK" altLang="en-US" dirty="0">
                <a:latin typeface="DFHeiHK-W5" pitchFamily="34" charset="-120"/>
                <a:ea typeface="DFHeiHK-W5" pitchFamily="34" charset="-120"/>
              </a:rPr>
              <a:t>學期</a:t>
            </a:r>
            <a:r>
              <a:rPr lang="zh-HK" altLang="en-US" b="1" dirty="0">
                <a:solidFill>
                  <a:srgbClr val="FF0000"/>
                </a:solidFill>
                <a:latin typeface="DFHeiHK-W5" pitchFamily="34" charset="-120"/>
                <a:ea typeface="DFHeiHK-W5" pitchFamily="34" charset="-120"/>
              </a:rPr>
              <a:t>開課日</a:t>
            </a:r>
            <a:r>
              <a:rPr lang="zh-HK" altLang="en-US" b="1" dirty="0" smtClean="0">
                <a:solidFill>
                  <a:srgbClr val="FF0000"/>
                </a:solidFill>
                <a:latin typeface="DFHeiHK-W5" pitchFamily="34" charset="-120"/>
                <a:ea typeface="DFHeiHK-W5" pitchFamily="34" charset="-120"/>
              </a:rPr>
              <a:t>起</a:t>
            </a:r>
            <a:r>
              <a:rPr lang="zh-TW" altLang="en-US" b="1" dirty="0" smtClean="0">
                <a:solidFill>
                  <a:srgbClr val="FF0000"/>
                </a:solidFill>
                <a:latin typeface="DFHeiHK-W5" pitchFamily="34" charset="-120"/>
                <a:ea typeface="DFHeiHK-W5" pitchFamily="34" charset="-120"/>
              </a:rPr>
              <a:t>至十月三十一日</a:t>
            </a: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內透過網址（</a:t>
            </a:r>
            <a:r>
              <a:rPr lang="en-US" altLang="zh-HK" dirty="0">
                <a:latin typeface="DFHeiHK-W5" pitchFamily="34" charset="-120"/>
                <a:ea typeface="DFHeiHK-W5" pitchFamily="34" charset="-120"/>
              </a:rPr>
              <a:t>https://cpe.vtc.edu.hk/etss/</a:t>
            </a: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）</a:t>
            </a:r>
            <a:r>
              <a:rPr lang="zh-HK" altLang="en-US" dirty="0">
                <a:latin typeface="DFHeiHK-W5" pitchFamily="34" charset="-120"/>
                <a:ea typeface="DFHeiHK-W5" pitchFamily="34" charset="-120"/>
              </a:rPr>
              <a:t>遞交</a:t>
            </a: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申請</a:t>
            </a:r>
            <a:endParaRPr lang="en-US" altLang="zh-HK" dirty="0" smtClean="0">
              <a:latin typeface="DFHeiHK-W5" pitchFamily="34" charset="-120"/>
              <a:ea typeface="DFHeiHK-W5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逾期申請</a:t>
            </a:r>
            <a:r>
              <a:rPr lang="zh-HK" altLang="en-US" dirty="0">
                <a:latin typeface="DFHeiHK-W5" pitchFamily="34" charset="-120"/>
                <a:ea typeface="DFHeiHK-W5" pitchFamily="34" charset="-120"/>
              </a:rPr>
              <a:t>，恕</a:t>
            </a:r>
            <a:r>
              <a:rPr lang="zh-HK" altLang="en-US" dirty="0" smtClean="0">
                <a:latin typeface="DFHeiHK-W5" pitchFamily="34" charset="-120"/>
                <a:ea typeface="DFHeiHK-W5" pitchFamily="34" charset="-120"/>
              </a:rPr>
              <a:t>不受理</a:t>
            </a:r>
            <a:endParaRPr lang="en-US" altLang="zh-HK" dirty="0" smtClean="0">
              <a:latin typeface="DFHeiHK-W5" pitchFamily="34" charset="-120"/>
              <a:ea typeface="DFHeiHK-W5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DFHeiHK-W5" pitchFamily="34" charset="-120"/>
                <a:ea typeface="DFHeiHK-W5" pitchFamily="34" charset="-120"/>
              </a:rPr>
              <a:t>申請結果一般會於個別截止申請日起</a:t>
            </a:r>
            <a:r>
              <a:rPr lang="zh-TW" altLang="en-US" b="1" u="sng" dirty="0">
                <a:latin typeface="DFHeiHK-W5" pitchFamily="34" charset="-120"/>
                <a:ea typeface="DFHeiHK-W5" pitchFamily="34" charset="-120"/>
              </a:rPr>
              <a:t>約二個月後公布</a:t>
            </a:r>
            <a:r>
              <a:rPr lang="zh-HK" altLang="en-US" dirty="0">
                <a:latin typeface="DFHeiHK-W5" pitchFamily="34" charset="-120"/>
                <a:ea typeface="DFHeiHK-W5" pitchFamily="34" charset="-120"/>
              </a:rPr>
              <a:t> </a:t>
            </a: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561445"/>
            <a:ext cx="7072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HK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申請手續</a:t>
            </a:r>
            <a:endParaRPr lang="zh-TW" altLang="en-US" sz="3600" b="1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21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 ppt template (4-3)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0087" y="1936219"/>
            <a:ext cx="8048625" cy="4079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dirty="0">
              <a:latin typeface="DFHeiHK-W5" pitchFamily="34" charset="-120"/>
              <a:ea typeface="DFHeiHK-W5" pitchFamily="34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00087" y="342901"/>
            <a:ext cx="7072313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3600" b="1" dirty="0" smtClean="0">
                <a:latin typeface="DFHeiHK-W5" pitchFamily="34" charset="-120"/>
                <a:ea typeface="DFHeiHK-W5" pitchFamily="34" charset="-120"/>
                <a:cs typeface="Arial" charset="0"/>
              </a:rPr>
              <a:t>網上申請</a:t>
            </a:r>
            <a:endParaRPr lang="zh-TW" altLang="en-US" sz="3600" b="1" dirty="0">
              <a:latin typeface="DFHeiHK-W5" pitchFamily="34" charset="-120"/>
              <a:ea typeface="DFHeiHK-W5" pitchFamily="34" charset="-120"/>
              <a:cs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11592" r="43359" b="6620"/>
          <a:stretch/>
        </p:blipFill>
        <p:spPr>
          <a:xfrm>
            <a:off x="1204495" y="1228295"/>
            <a:ext cx="6765549" cy="54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27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510</Words>
  <Application>Microsoft Office PowerPoint</Application>
  <PresentationFormat>如螢幕大小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DFHeiHK-W5</vt:lpstr>
      <vt:lpstr>新細明體</vt:lpstr>
      <vt:lpstr>Arial</vt:lpstr>
      <vt:lpstr>Calibri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</dc:creator>
  <cp:lastModifiedBy>LAW PUI SHAN</cp:lastModifiedBy>
  <cp:revision>110</cp:revision>
  <dcterms:created xsi:type="dcterms:W3CDTF">2015-01-07T15:59:28Z</dcterms:created>
  <dcterms:modified xsi:type="dcterms:W3CDTF">2017-08-25T04:23:23Z</dcterms:modified>
</cp:coreProperties>
</file>